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Agrandir Bold Italics" charset="1" panose="00000800000000000000"/>
      <p:regular r:id="rId12"/>
    </p:embeddedFont>
    <p:embeddedFont>
      <p:font typeface="Yeseva One" charset="1" panose="00000500000000000000"/>
      <p:regular r:id="rId13"/>
    </p:embeddedFont>
    <p:embeddedFont>
      <p:font typeface="Agrandir Italics" charset="1" panose="00000500000000000000"/>
      <p:regular r:id="rId14"/>
    </p:embeddedFont>
    <p:embeddedFont>
      <p:font typeface="Agrandir" charset="1" panose="00000500000000000000"/>
      <p:regular r:id="rId15"/>
    </p:embeddedFont>
    <p:embeddedFont>
      <p:font typeface="Canva Sans Bold" charset="1" panose="020B0803030501040103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5233398" cy="8490764"/>
          </a:xfrm>
          <a:custGeom>
            <a:avLst/>
            <a:gdLst/>
            <a:ahLst/>
            <a:cxnLst/>
            <a:rect r="r" b="b" t="t" l="l"/>
            <a:pathLst>
              <a:path h="8490764" w="5233398">
                <a:moveTo>
                  <a:pt x="5233398" y="0"/>
                </a:moveTo>
                <a:lnTo>
                  <a:pt x="0" y="0"/>
                </a:lnTo>
                <a:lnTo>
                  <a:pt x="0" y="8490764"/>
                </a:lnTo>
                <a:lnTo>
                  <a:pt x="5233398" y="8490764"/>
                </a:lnTo>
                <a:lnTo>
                  <a:pt x="5233398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8235976"/>
            <a:ext cx="18288000" cy="1796236"/>
            <a:chOff x="0" y="0"/>
            <a:chExt cx="4816593" cy="47308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473083"/>
            </a:xfrm>
            <a:custGeom>
              <a:avLst/>
              <a:gdLst/>
              <a:ahLst/>
              <a:cxnLst/>
              <a:rect r="r" b="b" t="t" l="l"/>
              <a:pathLst>
                <a:path h="47308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73083"/>
                  </a:lnTo>
                  <a:lnTo>
                    <a:pt x="0" y="473083"/>
                  </a:lnTo>
                  <a:close/>
                </a:path>
              </a:pathLst>
            </a:custGeom>
            <a:solidFill>
              <a:srgbClr val="16A38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511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270712" y="8490764"/>
            <a:ext cx="18829424" cy="1796236"/>
            <a:chOff x="0" y="0"/>
            <a:chExt cx="4959190" cy="47308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59190" cy="473083"/>
            </a:xfrm>
            <a:custGeom>
              <a:avLst/>
              <a:gdLst/>
              <a:ahLst/>
              <a:cxnLst/>
              <a:rect r="r" b="b" t="t" l="l"/>
              <a:pathLst>
                <a:path h="473083" w="4959190">
                  <a:moveTo>
                    <a:pt x="0" y="0"/>
                  </a:moveTo>
                  <a:lnTo>
                    <a:pt x="4959190" y="0"/>
                  </a:lnTo>
                  <a:lnTo>
                    <a:pt x="4959190" y="473083"/>
                  </a:lnTo>
                  <a:lnTo>
                    <a:pt x="0" y="473083"/>
                  </a:lnTo>
                  <a:close/>
                </a:path>
              </a:pathLst>
            </a:custGeom>
            <a:solidFill>
              <a:srgbClr val="012A4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959190" cy="511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175167" y="5172075"/>
            <a:ext cx="3092476" cy="3092476"/>
          </a:xfrm>
          <a:custGeom>
            <a:avLst/>
            <a:gdLst/>
            <a:ahLst/>
            <a:cxnLst/>
            <a:rect r="r" b="b" t="t" l="l"/>
            <a:pathLst>
              <a:path h="3092476" w="3092476">
                <a:moveTo>
                  <a:pt x="0" y="0"/>
                </a:moveTo>
                <a:lnTo>
                  <a:pt x="3092476" y="0"/>
                </a:lnTo>
                <a:lnTo>
                  <a:pt x="3092476" y="3092476"/>
                </a:lnTo>
                <a:lnTo>
                  <a:pt x="0" y="3092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36960" y="1887007"/>
            <a:ext cx="6919494" cy="8399993"/>
          </a:xfrm>
          <a:custGeom>
            <a:avLst/>
            <a:gdLst/>
            <a:ahLst/>
            <a:cxnLst/>
            <a:rect r="r" b="b" t="t" l="l"/>
            <a:pathLst>
              <a:path h="8399993" w="6919494">
                <a:moveTo>
                  <a:pt x="0" y="0"/>
                </a:moveTo>
                <a:lnTo>
                  <a:pt x="6919494" y="0"/>
                </a:lnTo>
                <a:lnTo>
                  <a:pt x="6919494" y="8399993"/>
                </a:lnTo>
                <a:lnTo>
                  <a:pt x="0" y="8399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945928" y="761615"/>
            <a:ext cx="1387546" cy="1316137"/>
            <a:chOff x="0" y="0"/>
            <a:chExt cx="365444" cy="34663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65444" cy="346637"/>
            </a:xfrm>
            <a:custGeom>
              <a:avLst/>
              <a:gdLst/>
              <a:ahLst/>
              <a:cxnLst/>
              <a:rect r="r" b="b" t="t" l="l"/>
              <a:pathLst>
                <a:path h="346637" w="365444">
                  <a:moveTo>
                    <a:pt x="0" y="0"/>
                  </a:moveTo>
                  <a:lnTo>
                    <a:pt x="365444" y="0"/>
                  </a:lnTo>
                  <a:lnTo>
                    <a:pt x="365444" y="346637"/>
                  </a:lnTo>
                  <a:lnTo>
                    <a:pt x="0" y="346637"/>
                  </a:lnTo>
                  <a:close/>
                </a:path>
              </a:pathLst>
            </a:custGeom>
            <a:solidFill>
              <a:srgbClr val="62BB2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65444" cy="3847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144000" y="1028700"/>
            <a:ext cx="8003830" cy="858307"/>
            <a:chOff x="0" y="0"/>
            <a:chExt cx="2108005" cy="22605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108005" cy="226056"/>
            </a:xfrm>
            <a:custGeom>
              <a:avLst/>
              <a:gdLst/>
              <a:ahLst/>
              <a:cxnLst/>
              <a:rect r="r" b="b" t="t" l="l"/>
              <a:pathLst>
                <a:path h="226056" w="2108005">
                  <a:moveTo>
                    <a:pt x="0" y="0"/>
                  </a:moveTo>
                  <a:lnTo>
                    <a:pt x="2108005" y="0"/>
                  </a:lnTo>
                  <a:lnTo>
                    <a:pt x="2108005" y="226056"/>
                  </a:lnTo>
                  <a:lnTo>
                    <a:pt x="0" y="226056"/>
                  </a:lnTo>
                  <a:close/>
                </a:path>
              </a:pathLst>
            </a:custGeom>
            <a:solidFill>
              <a:srgbClr val="012A47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108005" cy="2641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6832333" y="1211517"/>
            <a:ext cx="75748" cy="492673"/>
          </a:xfrm>
          <a:custGeom>
            <a:avLst/>
            <a:gdLst/>
            <a:ahLst/>
            <a:cxnLst/>
            <a:rect r="r" b="b" t="t" l="l"/>
            <a:pathLst>
              <a:path h="492673" w="75748">
                <a:moveTo>
                  <a:pt x="0" y="0"/>
                </a:moveTo>
                <a:lnTo>
                  <a:pt x="75748" y="0"/>
                </a:lnTo>
                <a:lnTo>
                  <a:pt x="75748" y="492673"/>
                </a:lnTo>
                <a:lnTo>
                  <a:pt x="0" y="4926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515564" y="7590218"/>
            <a:ext cx="2898829" cy="2703158"/>
          </a:xfrm>
          <a:custGeom>
            <a:avLst/>
            <a:gdLst/>
            <a:ahLst/>
            <a:cxnLst/>
            <a:rect r="r" b="b" t="t" l="l"/>
            <a:pathLst>
              <a:path h="2703158" w="2898829">
                <a:moveTo>
                  <a:pt x="0" y="0"/>
                </a:moveTo>
                <a:lnTo>
                  <a:pt x="2898829" y="0"/>
                </a:lnTo>
                <a:lnTo>
                  <a:pt x="2898829" y="2703158"/>
                </a:lnTo>
                <a:lnTo>
                  <a:pt x="0" y="27031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945928" y="761615"/>
            <a:ext cx="1316137" cy="1316137"/>
          </a:xfrm>
          <a:custGeom>
            <a:avLst/>
            <a:gdLst/>
            <a:ahLst/>
            <a:cxnLst/>
            <a:rect r="r" b="b" t="t" l="l"/>
            <a:pathLst>
              <a:path h="1316137" w="1316137">
                <a:moveTo>
                  <a:pt x="0" y="0"/>
                </a:moveTo>
                <a:lnTo>
                  <a:pt x="1316137" y="0"/>
                </a:lnTo>
                <a:lnTo>
                  <a:pt x="1316137" y="1316137"/>
                </a:lnTo>
                <a:lnTo>
                  <a:pt x="0" y="131613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8285693" y="7218743"/>
            <a:ext cx="7607357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i="true" b="true">
                <a:solidFill>
                  <a:srgbClr val="000000"/>
                </a:solidFill>
                <a:latin typeface="Agrandir Bold Italics"/>
                <a:ea typeface="Agrandir Bold Italics"/>
                <a:cs typeface="Agrandir Bold Italics"/>
                <a:sym typeface="Agrandir Bold Italics"/>
              </a:rPr>
              <a:t>Тренинг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285693" y="3594642"/>
            <a:ext cx="8622389" cy="2924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sz="6399">
                <a:solidFill>
                  <a:srgbClr val="012A47"/>
                </a:solidFill>
                <a:latin typeface="Yeseva One"/>
                <a:ea typeface="Yeseva One"/>
                <a:cs typeface="Yeseva One"/>
                <a:sym typeface="Yeseva One"/>
              </a:rPr>
              <a:t>ӨЗІН-ӨЗІ БАСҚАРУ - БЕЛСЕНДІ ЖАСТЫҢ БЕЛГІСІ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522947" y="1156229"/>
            <a:ext cx="6370102" cy="48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i="true">
                <a:solidFill>
                  <a:srgbClr val="FFFFFF"/>
                </a:solidFill>
                <a:latin typeface="Agrandir Italics"/>
                <a:ea typeface="Agrandir Italics"/>
                <a:cs typeface="Agrandir Italics"/>
                <a:sym typeface="Agrandir Italics"/>
              </a:rPr>
              <a:t>МИРАС университеті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5233398" cy="8490764"/>
          </a:xfrm>
          <a:custGeom>
            <a:avLst/>
            <a:gdLst/>
            <a:ahLst/>
            <a:cxnLst/>
            <a:rect r="r" b="b" t="t" l="l"/>
            <a:pathLst>
              <a:path h="8490764" w="5233398">
                <a:moveTo>
                  <a:pt x="5233398" y="0"/>
                </a:moveTo>
                <a:lnTo>
                  <a:pt x="0" y="0"/>
                </a:lnTo>
                <a:lnTo>
                  <a:pt x="0" y="8490764"/>
                </a:lnTo>
                <a:lnTo>
                  <a:pt x="5233398" y="8490764"/>
                </a:lnTo>
                <a:lnTo>
                  <a:pt x="5233398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54602" y="0"/>
            <a:ext cx="5233398" cy="8490764"/>
          </a:xfrm>
          <a:custGeom>
            <a:avLst/>
            <a:gdLst/>
            <a:ahLst/>
            <a:cxnLst/>
            <a:rect r="r" b="b" t="t" l="l"/>
            <a:pathLst>
              <a:path h="8490764" w="5233398">
                <a:moveTo>
                  <a:pt x="0" y="0"/>
                </a:moveTo>
                <a:lnTo>
                  <a:pt x="5233398" y="0"/>
                </a:lnTo>
                <a:lnTo>
                  <a:pt x="5233398" y="8490764"/>
                </a:lnTo>
                <a:lnTo>
                  <a:pt x="0" y="84907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8331238"/>
            <a:ext cx="18288000" cy="1796236"/>
            <a:chOff x="0" y="0"/>
            <a:chExt cx="4816593" cy="47308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473083"/>
            </a:xfrm>
            <a:custGeom>
              <a:avLst/>
              <a:gdLst/>
              <a:ahLst/>
              <a:cxnLst/>
              <a:rect r="r" b="b" t="t" l="l"/>
              <a:pathLst>
                <a:path h="47308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73083"/>
                  </a:lnTo>
                  <a:lnTo>
                    <a:pt x="0" y="473083"/>
                  </a:lnTo>
                  <a:close/>
                </a:path>
              </a:pathLst>
            </a:custGeom>
            <a:solidFill>
              <a:srgbClr val="16A381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816593" cy="511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270712" y="8586025"/>
            <a:ext cx="18829424" cy="1796236"/>
            <a:chOff x="0" y="0"/>
            <a:chExt cx="4959190" cy="47308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959190" cy="473083"/>
            </a:xfrm>
            <a:custGeom>
              <a:avLst/>
              <a:gdLst/>
              <a:ahLst/>
              <a:cxnLst/>
              <a:rect r="r" b="b" t="t" l="l"/>
              <a:pathLst>
                <a:path h="473083" w="4959190">
                  <a:moveTo>
                    <a:pt x="0" y="0"/>
                  </a:moveTo>
                  <a:lnTo>
                    <a:pt x="4959190" y="0"/>
                  </a:lnTo>
                  <a:lnTo>
                    <a:pt x="4959190" y="473083"/>
                  </a:lnTo>
                  <a:lnTo>
                    <a:pt x="0" y="473083"/>
                  </a:lnTo>
                  <a:close/>
                </a:path>
              </a:pathLst>
            </a:custGeom>
            <a:solidFill>
              <a:srgbClr val="012A4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959190" cy="511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5083349" y="746740"/>
            <a:ext cx="7971253" cy="813637"/>
            <a:chOff x="0" y="0"/>
            <a:chExt cx="2099425" cy="21429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99425" cy="214291"/>
            </a:xfrm>
            <a:custGeom>
              <a:avLst/>
              <a:gdLst/>
              <a:ahLst/>
              <a:cxnLst/>
              <a:rect r="r" b="b" t="t" l="l"/>
              <a:pathLst>
                <a:path h="214291" w="2099425">
                  <a:moveTo>
                    <a:pt x="0" y="0"/>
                  </a:moveTo>
                  <a:lnTo>
                    <a:pt x="2099425" y="0"/>
                  </a:lnTo>
                  <a:lnTo>
                    <a:pt x="2099425" y="214291"/>
                  </a:lnTo>
                  <a:lnTo>
                    <a:pt x="0" y="214291"/>
                  </a:lnTo>
                  <a:close/>
                </a:path>
              </a:pathLst>
            </a:custGeom>
            <a:solidFill>
              <a:srgbClr val="62BB2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099425" cy="2523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8700" y="1028700"/>
            <a:ext cx="16230600" cy="7302538"/>
            <a:chOff x="0" y="0"/>
            <a:chExt cx="4274726" cy="19233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274726" cy="1923302"/>
            </a:xfrm>
            <a:custGeom>
              <a:avLst/>
              <a:gdLst/>
              <a:ahLst/>
              <a:cxnLst/>
              <a:rect r="r" b="b" t="t" l="l"/>
              <a:pathLst>
                <a:path h="192330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23302"/>
                  </a:lnTo>
                  <a:lnTo>
                    <a:pt x="0" y="19233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274726" cy="19614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5387980" y="-1650109"/>
            <a:ext cx="4638950" cy="4638950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2A4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true" rot="0">
            <a:off x="15596042" y="0"/>
            <a:ext cx="2898829" cy="2703158"/>
          </a:xfrm>
          <a:custGeom>
            <a:avLst/>
            <a:gdLst/>
            <a:ahLst/>
            <a:cxnLst/>
            <a:rect r="r" b="b" t="t" l="l"/>
            <a:pathLst>
              <a:path h="2703158" w="2898829">
                <a:moveTo>
                  <a:pt x="0" y="2703158"/>
                </a:moveTo>
                <a:lnTo>
                  <a:pt x="2898829" y="2703158"/>
                </a:lnTo>
                <a:lnTo>
                  <a:pt x="2898829" y="0"/>
                </a:lnTo>
                <a:lnTo>
                  <a:pt x="0" y="0"/>
                </a:lnTo>
                <a:lnTo>
                  <a:pt x="0" y="270315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-1555895" y="-1650109"/>
            <a:ext cx="4638950" cy="4638950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2A47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true" flipV="true" rot="0">
            <a:off x="0" y="0"/>
            <a:ext cx="2898829" cy="2703158"/>
          </a:xfrm>
          <a:custGeom>
            <a:avLst/>
            <a:gdLst/>
            <a:ahLst/>
            <a:cxnLst/>
            <a:rect r="r" b="b" t="t" l="l"/>
            <a:pathLst>
              <a:path h="2703158" w="2898829">
                <a:moveTo>
                  <a:pt x="2898829" y="2703158"/>
                </a:moveTo>
                <a:lnTo>
                  <a:pt x="0" y="2703158"/>
                </a:lnTo>
                <a:lnTo>
                  <a:pt x="0" y="0"/>
                </a:lnTo>
                <a:lnTo>
                  <a:pt x="2898829" y="0"/>
                </a:lnTo>
                <a:lnTo>
                  <a:pt x="2898829" y="270315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1955563" y="5204697"/>
            <a:ext cx="115813" cy="2379663"/>
            <a:chOff x="0" y="0"/>
            <a:chExt cx="30502" cy="62674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0502" cy="626742"/>
            </a:xfrm>
            <a:custGeom>
              <a:avLst/>
              <a:gdLst/>
              <a:ahLst/>
              <a:cxnLst/>
              <a:rect r="r" b="b" t="t" l="l"/>
              <a:pathLst>
                <a:path h="626742" w="30502">
                  <a:moveTo>
                    <a:pt x="0" y="0"/>
                  </a:moveTo>
                  <a:lnTo>
                    <a:pt x="30502" y="0"/>
                  </a:lnTo>
                  <a:lnTo>
                    <a:pt x="30502" y="626742"/>
                  </a:lnTo>
                  <a:lnTo>
                    <a:pt x="0" y="626742"/>
                  </a:lnTo>
                  <a:close/>
                </a:path>
              </a:pathLst>
            </a:custGeom>
            <a:solidFill>
              <a:srgbClr val="16A381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30502" cy="664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4700245" y="1627052"/>
            <a:ext cx="8887510" cy="1667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399">
                <a:solidFill>
                  <a:srgbClr val="012A47"/>
                </a:solidFill>
                <a:latin typeface="Yeseva One"/>
                <a:ea typeface="Yeseva One"/>
                <a:cs typeface="Yeseva One"/>
                <a:sym typeface="Yeseva One"/>
              </a:rPr>
              <a:t>ӨЗІН-ӨЗІ БАСҚАРУ ДЕГЕНІМІЗ НЕ?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790236" y="3825167"/>
            <a:ext cx="14939154" cy="181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Өзін-өзі басқару – бұл адамның өз әрекетін, уақытын, жауапкершілігін және мақсаттарын тиімді ұйымдастыра білу қабілеті. Қазіргі қоғамда белсенді, жауапты және бастамашыл жастардың рөлі ерекше. Сондықтан жастар арасында өзін-өзі басқару мәдениетін қалыптастыру маңызды міндеттердің бірі болып табылады.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2325944" y="5090397"/>
            <a:ext cx="13062036" cy="2679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i="true" b="true">
                <a:solidFill>
                  <a:srgbClr val="012A47"/>
                </a:solidFill>
                <a:latin typeface="Agrandir Bold Italics"/>
                <a:ea typeface="Agrandir Bold Italics"/>
                <a:cs typeface="Agrandir Bold Italics"/>
                <a:sym typeface="Agrandir Bold Italics"/>
              </a:rPr>
              <a:t>Өзін-өзі басқару жастарға: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 i="true">
                <a:solidFill>
                  <a:srgbClr val="012A47"/>
                </a:solidFill>
                <a:latin typeface="Agrandir Bold Italics"/>
                <a:ea typeface="Agrandir Bold Italics"/>
                <a:cs typeface="Agrandir Bold Italics"/>
                <a:sym typeface="Agrandir Bold Italics"/>
              </a:rPr>
              <a:t>өз пікірін еркін білдіруге;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 i="true">
                <a:solidFill>
                  <a:srgbClr val="012A47"/>
                </a:solidFill>
                <a:latin typeface="Agrandir Bold Italics"/>
                <a:ea typeface="Agrandir Bold Italics"/>
                <a:cs typeface="Agrandir Bold Italics"/>
                <a:sym typeface="Agrandir Bold Italics"/>
              </a:rPr>
              <a:t>жауапкершілікті сезінуге;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 i="true">
                <a:solidFill>
                  <a:srgbClr val="012A47"/>
                </a:solidFill>
                <a:latin typeface="Agrandir Bold Italics"/>
                <a:ea typeface="Agrandir Bold Italics"/>
                <a:cs typeface="Agrandir Bold Italics"/>
                <a:sym typeface="Agrandir Bold Italics"/>
              </a:rPr>
              <a:t>көшбасшылық қасиеттерін дамытуға;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 i="true">
                <a:solidFill>
                  <a:srgbClr val="012A47"/>
                </a:solidFill>
                <a:latin typeface="Agrandir Bold Italics"/>
                <a:ea typeface="Agrandir Bold Italics"/>
                <a:cs typeface="Agrandir Bold Italics"/>
                <a:sym typeface="Agrandir Bold Italics"/>
              </a:rPr>
              <a:t>қоғамдық жұмыстарға белсенді қатысуға мүмкіндік береді.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5850723" y="7668667"/>
            <a:ext cx="6818180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12A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Белсенді жастар – елдің болашағы, қоғамның қозғаушы күші.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5233398" cy="8490764"/>
          </a:xfrm>
          <a:custGeom>
            <a:avLst/>
            <a:gdLst/>
            <a:ahLst/>
            <a:cxnLst/>
            <a:rect r="r" b="b" t="t" l="l"/>
            <a:pathLst>
              <a:path h="8490764" w="5233398">
                <a:moveTo>
                  <a:pt x="5233398" y="0"/>
                </a:moveTo>
                <a:lnTo>
                  <a:pt x="0" y="0"/>
                </a:lnTo>
                <a:lnTo>
                  <a:pt x="0" y="8490764"/>
                </a:lnTo>
                <a:lnTo>
                  <a:pt x="5233398" y="8490764"/>
                </a:lnTo>
                <a:lnTo>
                  <a:pt x="5233398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54602" y="0"/>
            <a:ext cx="5233398" cy="8490764"/>
          </a:xfrm>
          <a:custGeom>
            <a:avLst/>
            <a:gdLst/>
            <a:ahLst/>
            <a:cxnLst/>
            <a:rect r="r" b="b" t="t" l="l"/>
            <a:pathLst>
              <a:path h="8490764" w="5233398">
                <a:moveTo>
                  <a:pt x="0" y="0"/>
                </a:moveTo>
                <a:lnTo>
                  <a:pt x="5233398" y="0"/>
                </a:lnTo>
                <a:lnTo>
                  <a:pt x="5233398" y="8490764"/>
                </a:lnTo>
                <a:lnTo>
                  <a:pt x="0" y="84907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8331238"/>
            <a:ext cx="18288000" cy="1796236"/>
            <a:chOff x="0" y="0"/>
            <a:chExt cx="4816593" cy="47308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473083"/>
            </a:xfrm>
            <a:custGeom>
              <a:avLst/>
              <a:gdLst/>
              <a:ahLst/>
              <a:cxnLst/>
              <a:rect r="r" b="b" t="t" l="l"/>
              <a:pathLst>
                <a:path h="47308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73083"/>
                  </a:lnTo>
                  <a:lnTo>
                    <a:pt x="0" y="473083"/>
                  </a:lnTo>
                  <a:close/>
                </a:path>
              </a:pathLst>
            </a:custGeom>
            <a:solidFill>
              <a:srgbClr val="16A381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816593" cy="511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270712" y="8586025"/>
            <a:ext cx="18829424" cy="1796236"/>
            <a:chOff x="0" y="0"/>
            <a:chExt cx="4959190" cy="47308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959190" cy="473083"/>
            </a:xfrm>
            <a:custGeom>
              <a:avLst/>
              <a:gdLst/>
              <a:ahLst/>
              <a:cxnLst/>
              <a:rect r="r" b="b" t="t" l="l"/>
              <a:pathLst>
                <a:path h="473083" w="4959190">
                  <a:moveTo>
                    <a:pt x="0" y="0"/>
                  </a:moveTo>
                  <a:lnTo>
                    <a:pt x="4959190" y="0"/>
                  </a:lnTo>
                  <a:lnTo>
                    <a:pt x="4959190" y="473083"/>
                  </a:lnTo>
                  <a:lnTo>
                    <a:pt x="0" y="473083"/>
                  </a:lnTo>
                  <a:close/>
                </a:path>
              </a:pathLst>
            </a:custGeom>
            <a:solidFill>
              <a:srgbClr val="012A47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959190" cy="511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28700" y="1028700"/>
            <a:ext cx="16230600" cy="7302538"/>
            <a:chOff x="0" y="0"/>
            <a:chExt cx="4274726" cy="192330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74726" cy="1923302"/>
            </a:xfrm>
            <a:custGeom>
              <a:avLst/>
              <a:gdLst/>
              <a:ahLst/>
              <a:cxnLst/>
              <a:rect r="r" b="b" t="t" l="l"/>
              <a:pathLst>
                <a:path h="192330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23302"/>
                  </a:lnTo>
                  <a:lnTo>
                    <a:pt x="0" y="19233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274726" cy="19614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653509" y="1028700"/>
            <a:ext cx="5626908" cy="7337832"/>
            <a:chOff x="0" y="0"/>
            <a:chExt cx="1481984" cy="193259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481984" cy="1932598"/>
            </a:xfrm>
            <a:custGeom>
              <a:avLst/>
              <a:gdLst/>
              <a:ahLst/>
              <a:cxnLst/>
              <a:rect r="r" b="b" t="t" l="l"/>
              <a:pathLst>
                <a:path h="1932598" w="1481984">
                  <a:moveTo>
                    <a:pt x="0" y="0"/>
                  </a:moveTo>
                  <a:lnTo>
                    <a:pt x="1481984" y="0"/>
                  </a:lnTo>
                  <a:lnTo>
                    <a:pt x="1481984" y="1932598"/>
                  </a:lnTo>
                  <a:lnTo>
                    <a:pt x="0" y="1932598"/>
                  </a:lnTo>
                  <a:close/>
                </a:path>
              </a:pathLst>
            </a:custGeom>
            <a:solidFill>
              <a:srgbClr val="16A38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481984" cy="19706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1653509" y="1415132"/>
            <a:ext cx="5726644" cy="4187609"/>
          </a:xfrm>
          <a:custGeom>
            <a:avLst/>
            <a:gdLst/>
            <a:ahLst/>
            <a:cxnLst/>
            <a:rect r="r" b="b" t="t" l="l"/>
            <a:pathLst>
              <a:path h="4187609" w="5726644">
                <a:moveTo>
                  <a:pt x="0" y="0"/>
                </a:moveTo>
                <a:lnTo>
                  <a:pt x="5726644" y="0"/>
                </a:lnTo>
                <a:lnTo>
                  <a:pt x="5726644" y="4187609"/>
                </a:lnTo>
                <a:lnTo>
                  <a:pt x="0" y="4187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360633" y="5785719"/>
            <a:ext cx="1822613" cy="2617329"/>
          </a:xfrm>
          <a:custGeom>
            <a:avLst/>
            <a:gdLst/>
            <a:ahLst/>
            <a:cxnLst/>
            <a:rect r="r" b="b" t="t" l="l"/>
            <a:pathLst>
              <a:path h="2617329" w="1822613">
                <a:moveTo>
                  <a:pt x="0" y="0"/>
                </a:moveTo>
                <a:lnTo>
                  <a:pt x="1822612" y="0"/>
                </a:lnTo>
                <a:lnTo>
                  <a:pt x="1822612" y="2617329"/>
                </a:lnTo>
                <a:lnTo>
                  <a:pt x="0" y="26173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25911" y="588447"/>
            <a:ext cx="11356921" cy="1423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5400">
                <a:solidFill>
                  <a:srgbClr val="012A47"/>
                </a:solidFill>
                <a:latin typeface="Yeseva One"/>
                <a:ea typeface="Yeseva One"/>
                <a:cs typeface="Yeseva One"/>
                <a:sym typeface="Yeseva One"/>
              </a:rPr>
              <a:t>ӨЗІН-ӨЗІ БАСҚАРУДЫҢ МАҢЫЗЫ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2084507"/>
            <a:ext cx="7612543" cy="6397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Өзін-өзі басқарудың қоғамдағы рөлі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Өзін-өзі басқару жүйесі жастардың жеке тұлға ретінде қалыптасуына үлкен әсер етеді. Бұл жүйе арқылы студенттер мен жастар:</a:t>
            </a:r>
          </a:p>
          <a:p>
            <a:pPr algn="just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ұйымшыл болуға;</a:t>
            </a:r>
          </a:p>
          <a:p>
            <a:pPr algn="just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шешім қабылдай білуге;</a:t>
            </a:r>
          </a:p>
          <a:p>
            <a:pPr algn="just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өз құқықтары мен міндеттерін түсінуге үйренеді.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Негізгі маңыздылығы:</a:t>
            </a:r>
          </a:p>
          <a:p>
            <a:pPr algn="just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Жастардың белсенділігін арттырады;</a:t>
            </a:r>
          </a:p>
          <a:p>
            <a:pPr algn="just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Қоғамдық жұмыстарға қызығушылық тудырады;</a:t>
            </a:r>
          </a:p>
          <a:p>
            <a:pPr algn="just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Командалық жұмысты дамытады;</a:t>
            </a:r>
          </a:p>
          <a:p>
            <a:pPr algn="just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Көшбасшылық қабілеттерді қалыптастырады;</a:t>
            </a:r>
          </a:p>
          <a:p>
            <a:pPr algn="just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Жауапкершілік сезімін күшейтеді.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Өзін-өзі басқару – тек басқару емес, ол тұлғаның жан-жақты дамуына ықпал ететін маңызды құрал.</a:t>
            </a:r>
          </a:p>
          <a:p>
            <a:pPr algn="just">
              <a:lnSpc>
                <a:spcPts val="2800"/>
              </a:lnSpc>
            </a:pPr>
          </a:p>
          <a:p>
            <a:pPr algn="just">
              <a:lnSpc>
                <a:spcPts val="280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5233398" cy="8490764"/>
          </a:xfrm>
          <a:custGeom>
            <a:avLst/>
            <a:gdLst/>
            <a:ahLst/>
            <a:cxnLst/>
            <a:rect r="r" b="b" t="t" l="l"/>
            <a:pathLst>
              <a:path h="8490764" w="5233398">
                <a:moveTo>
                  <a:pt x="5233398" y="0"/>
                </a:moveTo>
                <a:lnTo>
                  <a:pt x="0" y="0"/>
                </a:lnTo>
                <a:lnTo>
                  <a:pt x="0" y="8490764"/>
                </a:lnTo>
                <a:lnTo>
                  <a:pt x="5233398" y="8490764"/>
                </a:lnTo>
                <a:lnTo>
                  <a:pt x="5233398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7302538"/>
            <a:chOff x="0" y="0"/>
            <a:chExt cx="4274726" cy="19233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923302"/>
            </a:xfrm>
            <a:custGeom>
              <a:avLst/>
              <a:gdLst/>
              <a:ahLst/>
              <a:cxnLst/>
              <a:rect r="r" b="b" t="t" l="l"/>
              <a:pathLst>
                <a:path h="192330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23302"/>
                  </a:lnTo>
                  <a:lnTo>
                    <a:pt x="0" y="19233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274726" cy="19614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511168" y="1028700"/>
            <a:ext cx="8748132" cy="6524613"/>
            <a:chOff x="0" y="0"/>
            <a:chExt cx="2304035" cy="17184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04035" cy="1718417"/>
            </a:xfrm>
            <a:custGeom>
              <a:avLst/>
              <a:gdLst/>
              <a:ahLst/>
              <a:cxnLst/>
              <a:rect r="r" b="b" t="t" l="l"/>
              <a:pathLst>
                <a:path h="1718417" w="2304035">
                  <a:moveTo>
                    <a:pt x="0" y="0"/>
                  </a:moveTo>
                  <a:lnTo>
                    <a:pt x="2304035" y="0"/>
                  </a:lnTo>
                  <a:lnTo>
                    <a:pt x="2304035" y="1718417"/>
                  </a:lnTo>
                  <a:lnTo>
                    <a:pt x="0" y="1718417"/>
                  </a:lnTo>
                  <a:close/>
                </a:path>
              </a:pathLst>
            </a:custGeom>
            <a:gradFill rotWithShape="true">
              <a:gsLst>
                <a:gs pos="0">
                  <a:srgbClr val="048DAC">
                    <a:alpha val="100000"/>
                  </a:srgbClr>
                </a:gs>
                <a:gs pos="100000">
                  <a:srgbClr val="62BA28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304035" cy="17565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999314" y="1168104"/>
            <a:ext cx="6120582" cy="5918971"/>
            <a:chOff x="0" y="0"/>
            <a:chExt cx="1612005" cy="155890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12005" cy="1558906"/>
            </a:xfrm>
            <a:custGeom>
              <a:avLst/>
              <a:gdLst/>
              <a:ahLst/>
              <a:cxnLst/>
              <a:rect r="r" b="b" t="t" l="l"/>
              <a:pathLst>
                <a:path h="1558906" w="1612005">
                  <a:moveTo>
                    <a:pt x="0" y="0"/>
                  </a:moveTo>
                  <a:lnTo>
                    <a:pt x="1612005" y="0"/>
                  </a:lnTo>
                  <a:lnTo>
                    <a:pt x="1612005" y="1558906"/>
                  </a:lnTo>
                  <a:lnTo>
                    <a:pt x="0" y="15589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612005" cy="15970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729539" y="1751180"/>
            <a:ext cx="539551" cy="524560"/>
            <a:chOff x="0" y="0"/>
            <a:chExt cx="142104" cy="13815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2104" cy="138156"/>
            </a:xfrm>
            <a:custGeom>
              <a:avLst/>
              <a:gdLst/>
              <a:ahLst/>
              <a:cxnLst/>
              <a:rect r="r" b="b" t="t" l="l"/>
              <a:pathLst>
                <a:path h="138156" w="142104">
                  <a:moveTo>
                    <a:pt x="0" y="0"/>
                  </a:moveTo>
                  <a:lnTo>
                    <a:pt x="142104" y="0"/>
                  </a:lnTo>
                  <a:lnTo>
                    <a:pt x="142104" y="138156"/>
                  </a:lnTo>
                  <a:lnTo>
                    <a:pt x="0" y="13815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2BB28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42104" cy="1762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0" y="8331238"/>
            <a:ext cx="18288000" cy="1796236"/>
            <a:chOff x="0" y="0"/>
            <a:chExt cx="4816593" cy="473083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16592" cy="473083"/>
            </a:xfrm>
            <a:custGeom>
              <a:avLst/>
              <a:gdLst/>
              <a:ahLst/>
              <a:cxnLst/>
              <a:rect r="r" b="b" t="t" l="l"/>
              <a:pathLst>
                <a:path h="47308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73083"/>
                  </a:lnTo>
                  <a:lnTo>
                    <a:pt x="0" y="473083"/>
                  </a:lnTo>
                  <a:close/>
                </a:path>
              </a:pathLst>
            </a:custGeom>
            <a:solidFill>
              <a:srgbClr val="16A381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4816593" cy="511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-270712" y="8586025"/>
            <a:ext cx="18829424" cy="1796236"/>
            <a:chOff x="0" y="0"/>
            <a:chExt cx="4959190" cy="473083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959190" cy="473083"/>
            </a:xfrm>
            <a:custGeom>
              <a:avLst/>
              <a:gdLst/>
              <a:ahLst/>
              <a:cxnLst/>
              <a:rect r="r" b="b" t="t" l="l"/>
              <a:pathLst>
                <a:path h="473083" w="4959190">
                  <a:moveTo>
                    <a:pt x="0" y="0"/>
                  </a:moveTo>
                  <a:lnTo>
                    <a:pt x="4959190" y="0"/>
                  </a:lnTo>
                  <a:lnTo>
                    <a:pt x="4959190" y="473083"/>
                  </a:lnTo>
                  <a:lnTo>
                    <a:pt x="0" y="473083"/>
                  </a:lnTo>
                  <a:close/>
                </a:path>
              </a:pathLst>
            </a:custGeom>
            <a:solidFill>
              <a:srgbClr val="012A47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4959190" cy="511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-136419" y="5274056"/>
            <a:ext cx="3092476" cy="3092476"/>
          </a:xfrm>
          <a:custGeom>
            <a:avLst/>
            <a:gdLst/>
            <a:ahLst/>
            <a:cxnLst/>
            <a:rect r="r" b="b" t="t" l="l"/>
            <a:pathLst>
              <a:path h="3092476" w="3092476">
                <a:moveTo>
                  <a:pt x="0" y="0"/>
                </a:moveTo>
                <a:lnTo>
                  <a:pt x="3092476" y="0"/>
                </a:lnTo>
                <a:lnTo>
                  <a:pt x="3092476" y="3092476"/>
                </a:lnTo>
                <a:lnTo>
                  <a:pt x="0" y="3092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5400000">
            <a:off x="10885117" y="1875331"/>
            <a:ext cx="228395" cy="242758"/>
          </a:xfrm>
          <a:custGeom>
            <a:avLst/>
            <a:gdLst/>
            <a:ahLst/>
            <a:cxnLst/>
            <a:rect r="r" b="b" t="t" l="l"/>
            <a:pathLst>
              <a:path h="242758" w="228395">
                <a:moveTo>
                  <a:pt x="0" y="0"/>
                </a:moveTo>
                <a:lnTo>
                  <a:pt x="228395" y="0"/>
                </a:lnTo>
                <a:lnTo>
                  <a:pt x="228395" y="242759"/>
                </a:lnTo>
                <a:lnTo>
                  <a:pt x="0" y="242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986665" y="1678745"/>
            <a:ext cx="1135592" cy="635932"/>
          </a:xfrm>
          <a:custGeom>
            <a:avLst/>
            <a:gdLst/>
            <a:ahLst/>
            <a:cxnLst/>
            <a:rect r="r" b="b" t="t" l="l"/>
            <a:pathLst>
              <a:path h="635932" w="1135592">
                <a:moveTo>
                  <a:pt x="0" y="0"/>
                </a:moveTo>
                <a:lnTo>
                  <a:pt x="1135592" y="0"/>
                </a:lnTo>
                <a:lnTo>
                  <a:pt x="1135592" y="635931"/>
                </a:lnTo>
                <a:lnTo>
                  <a:pt x="0" y="6359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4" id="24"/>
          <p:cNvSpPr txBox="true"/>
          <p:nvPr/>
        </p:nvSpPr>
        <p:spPr>
          <a:xfrm rot="0">
            <a:off x="1561639" y="1285696"/>
            <a:ext cx="6290146" cy="2108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5400">
                <a:solidFill>
                  <a:srgbClr val="012A47"/>
                </a:solidFill>
                <a:latin typeface="Yeseva One"/>
                <a:ea typeface="Yeseva One"/>
                <a:cs typeface="Yeseva One"/>
                <a:sym typeface="Yeseva One"/>
              </a:rPr>
              <a:t>БЕЛСЕНДІ ЖАСТЫҢ ҚАСИЕТТЕРІ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61639" y="3678120"/>
            <a:ext cx="8344125" cy="287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Белсенді жастар қандай болуы керек?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Қазіргі заман жастары:</a:t>
            </a:r>
          </a:p>
          <a:p>
            <a:pPr algn="just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білімді;</a:t>
            </a:r>
          </a:p>
          <a:p>
            <a:pPr algn="just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шығармашыл;</a:t>
            </a:r>
          </a:p>
          <a:p>
            <a:pPr algn="just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бастамашыл;</a:t>
            </a:r>
          </a:p>
          <a:p>
            <a:pPr algn="just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жауапты;</a:t>
            </a:r>
          </a:p>
          <a:p>
            <a:pPr algn="just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еңбекқор болуы тиіс.</a:t>
            </a:r>
          </a:p>
          <a:p>
            <a:pPr algn="just">
              <a:lnSpc>
                <a:spcPts val="2800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1676624" y="2400681"/>
            <a:ext cx="5166767" cy="287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Белсенді жастың негізгі қасиеттері: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✔ Көшбасшылық қабілет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✔ Жауапкершілік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✔ Өз ойын еркін жеткізу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✔ Уақытты дұрыс</a:t>
            </a: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пайдалану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✔ Қоғамдық жұмыстарға қатысу</a:t>
            </a:r>
          </a:p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✔ Коммуникациялық дағдылар</a:t>
            </a:r>
          </a:p>
          <a:p>
            <a:pPr algn="just">
              <a:lnSpc>
                <a:spcPts val="2800"/>
              </a:lnSpc>
            </a:pPr>
          </a:p>
        </p:txBody>
      </p:sp>
      <p:sp>
        <p:nvSpPr>
          <p:cNvPr name="TextBox 27" id="27"/>
          <p:cNvSpPr txBox="true"/>
          <p:nvPr/>
        </p:nvSpPr>
        <p:spPr>
          <a:xfrm rot="0">
            <a:off x="10999314" y="6163704"/>
            <a:ext cx="6120582" cy="65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Осындай қасиеттері бар жастар қоғамның дамуына үлкен үлес қосады.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-275545"/>
            <a:ext cx="5233398" cy="8490764"/>
          </a:xfrm>
          <a:custGeom>
            <a:avLst/>
            <a:gdLst/>
            <a:ahLst/>
            <a:cxnLst/>
            <a:rect r="r" b="b" t="t" l="l"/>
            <a:pathLst>
              <a:path h="8490764" w="5233398">
                <a:moveTo>
                  <a:pt x="5233398" y="0"/>
                </a:moveTo>
                <a:lnTo>
                  <a:pt x="0" y="0"/>
                </a:lnTo>
                <a:lnTo>
                  <a:pt x="0" y="8490764"/>
                </a:lnTo>
                <a:lnTo>
                  <a:pt x="5233398" y="8490764"/>
                </a:lnTo>
                <a:lnTo>
                  <a:pt x="5233398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753155"/>
            <a:ext cx="16230600" cy="7302538"/>
            <a:chOff x="0" y="0"/>
            <a:chExt cx="4274726" cy="19233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923302"/>
            </a:xfrm>
            <a:custGeom>
              <a:avLst/>
              <a:gdLst/>
              <a:ahLst/>
              <a:cxnLst/>
              <a:rect r="r" b="b" t="t" l="l"/>
              <a:pathLst>
                <a:path h="192330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23302"/>
                  </a:lnTo>
                  <a:lnTo>
                    <a:pt x="0" y="19233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274726" cy="19614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55554" y="3969837"/>
            <a:ext cx="14873836" cy="3012656"/>
            <a:chOff x="0" y="0"/>
            <a:chExt cx="3917389" cy="7934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17389" cy="793457"/>
            </a:xfrm>
            <a:custGeom>
              <a:avLst/>
              <a:gdLst/>
              <a:ahLst/>
              <a:cxnLst/>
              <a:rect r="r" b="b" t="t" l="l"/>
              <a:pathLst>
                <a:path h="793457" w="3917389">
                  <a:moveTo>
                    <a:pt x="0" y="0"/>
                  </a:moveTo>
                  <a:lnTo>
                    <a:pt x="3917389" y="0"/>
                  </a:lnTo>
                  <a:lnTo>
                    <a:pt x="3917389" y="793457"/>
                  </a:lnTo>
                  <a:lnTo>
                    <a:pt x="0" y="793457"/>
                  </a:lnTo>
                  <a:close/>
                </a:path>
              </a:pathLst>
            </a:custGeom>
            <a:gradFill rotWithShape="true">
              <a:gsLst>
                <a:gs pos="0">
                  <a:srgbClr val="048DAC">
                    <a:alpha val="100000"/>
                  </a:srgbClr>
                </a:gs>
                <a:gs pos="100000">
                  <a:srgbClr val="62BA28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917389" cy="8315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0" y="8331238"/>
            <a:ext cx="18288000" cy="1796236"/>
            <a:chOff x="0" y="0"/>
            <a:chExt cx="4816593" cy="47308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816592" cy="473083"/>
            </a:xfrm>
            <a:custGeom>
              <a:avLst/>
              <a:gdLst/>
              <a:ahLst/>
              <a:cxnLst/>
              <a:rect r="r" b="b" t="t" l="l"/>
              <a:pathLst>
                <a:path h="47308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73083"/>
                  </a:lnTo>
                  <a:lnTo>
                    <a:pt x="0" y="473083"/>
                  </a:lnTo>
                  <a:close/>
                </a:path>
              </a:pathLst>
            </a:custGeom>
            <a:solidFill>
              <a:srgbClr val="16A38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4816593" cy="511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270712" y="8586025"/>
            <a:ext cx="18829424" cy="1796236"/>
            <a:chOff x="0" y="0"/>
            <a:chExt cx="4959190" cy="47308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959190" cy="473083"/>
            </a:xfrm>
            <a:custGeom>
              <a:avLst/>
              <a:gdLst/>
              <a:ahLst/>
              <a:cxnLst/>
              <a:rect r="r" b="b" t="t" l="l"/>
              <a:pathLst>
                <a:path h="473083" w="4959190">
                  <a:moveTo>
                    <a:pt x="0" y="0"/>
                  </a:moveTo>
                  <a:lnTo>
                    <a:pt x="4959190" y="0"/>
                  </a:lnTo>
                  <a:lnTo>
                    <a:pt x="4959190" y="473083"/>
                  </a:lnTo>
                  <a:lnTo>
                    <a:pt x="0" y="473083"/>
                  </a:lnTo>
                  <a:close/>
                </a:path>
              </a:pathLst>
            </a:custGeom>
            <a:solidFill>
              <a:srgbClr val="012A47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4959190" cy="511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-136419" y="4998511"/>
            <a:ext cx="3092476" cy="3092476"/>
          </a:xfrm>
          <a:custGeom>
            <a:avLst/>
            <a:gdLst/>
            <a:ahLst/>
            <a:cxnLst/>
            <a:rect r="r" b="b" t="t" l="l"/>
            <a:pathLst>
              <a:path h="3092476" w="3092476">
                <a:moveTo>
                  <a:pt x="0" y="0"/>
                </a:moveTo>
                <a:lnTo>
                  <a:pt x="3092476" y="0"/>
                </a:lnTo>
                <a:lnTo>
                  <a:pt x="3092476" y="3092476"/>
                </a:lnTo>
                <a:lnTo>
                  <a:pt x="0" y="3092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640831" y="4358321"/>
            <a:ext cx="15303281" cy="3467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012A47"/>
                </a:solidFill>
                <a:latin typeface="Yeseva One"/>
                <a:ea typeface="Yeseva One"/>
                <a:cs typeface="Yeseva One"/>
                <a:sym typeface="Yeseva One"/>
              </a:rPr>
              <a:t>ӨЗІН-ӨЗІ БАСҚАРУ – ЖАСТАРДЫҢ ТҰЛҒАЛЫҚ ДАМУЫНА ЫҚПАЛ ЕТЕТІН МАҢЫЗДЫ ЖҮЙЕ. БЕЛСЕНДІ ЖАСТАР ҚОҒАМНЫҢ ДАМУЫНА, ЕЛДІҢ БОЛАШАҒЫНА ҮЛКЕН ҮЛЕС ҚОСАДЫ.</a:t>
            </a:r>
          </a:p>
          <a:p>
            <a:pPr algn="ctr">
              <a:lnSpc>
                <a:spcPts val="4500"/>
              </a:lnSpc>
            </a:pPr>
          </a:p>
          <a:p>
            <a:pPr algn="ctr">
              <a:lnSpc>
                <a:spcPts val="4500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855554" y="1741577"/>
            <a:ext cx="14873836" cy="1989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b="true" sz="2299">
                <a:solidFill>
                  <a:srgbClr val="012A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Әрбір жас: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b="true" sz="2299">
                <a:solidFill>
                  <a:srgbClr val="012A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өзіне жауапкершілікпен қарауы;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b="true" sz="2299">
                <a:solidFill>
                  <a:srgbClr val="012A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қоғамдық жұмыстарға белсенді қатысуы;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b="true" sz="2299">
                <a:solidFill>
                  <a:srgbClr val="012A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білім мен тәрбиеге мән беруі тиіс.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5233398" cy="8490764"/>
          </a:xfrm>
          <a:custGeom>
            <a:avLst/>
            <a:gdLst/>
            <a:ahLst/>
            <a:cxnLst/>
            <a:rect r="r" b="b" t="t" l="l"/>
            <a:pathLst>
              <a:path h="8490764" w="5233398">
                <a:moveTo>
                  <a:pt x="5233398" y="0"/>
                </a:moveTo>
                <a:lnTo>
                  <a:pt x="0" y="0"/>
                </a:lnTo>
                <a:lnTo>
                  <a:pt x="0" y="8490764"/>
                </a:lnTo>
                <a:lnTo>
                  <a:pt x="5233398" y="8490764"/>
                </a:lnTo>
                <a:lnTo>
                  <a:pt x="5233398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51422" y="0"/>
            <a:ext cx="5233398" cy="8490764"/>
          </a:xfrm>
          <a:custGeom>
            <a:avLst/>
            <a:gdLst/>
            <a:ahLst/>
            <a:cxnLst/>
            <a:rect r="r" b="b" t="t" l="l"/>
            <a:pathLst>
              <a:path h="8490764" w="5233398">
                <a:moveTo>
                  <a:pt x="0" y="0"/>
                </a:moveTo>
                <a:lnTo>
                  <a:pt x="5233398" y="0"/>
                </a:lnTo>
                <a:lnTo>
                  <a:pt x="5233398" y="8490764"/>
                </a:lnTo>
                <a:lnTo>
                  <a:pt x="0" y="84907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028700"/>
            <a:ext cx="16230600" cy="7302538"/>
            <a:chOff x="0" y="0"/>
            <a:chExt cx="4274726" cy="19233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1923302"/>
            </a:xfrm>
            <a:custGeom>
              <a:avLst/>
              <a:gdLst/>
              <a:ahLst/>
              <a:cxnLst/>
              <a:rect r="r" b="b" t="t" l="l"/>
              <a:pathLst>
                <a:path h="192330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923302"/>
                  </a:lnTo>
                  <a:lnTo>
                    <a:pt x="0" y="192330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274726" cy="19614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8235976"/>
            <a:ext cx="18288000" cy="1796236"/>
            <a:chOff x="0" y="0"/>
            <a:chExt cx="4816593" cy="47308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16592" cy="473083"/>
            </a:xfrm>
            <a:custGeom>
              <a:avLst/>
              <a:gdLst/>
              <a:ahLst/>
              <a:cxnLst/>
              <a:rect r="r" b="b" t="t" l="l"/>
              <a:pathLst>
                <a:path h="47308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73083"/>
                  </a:lnTo>
                  <a:lnTo>
                    <a:pt x="0" y="473083"/>
                  </a:lnTo>
                  <a:close/>
                </a:path>
              </a:pathLst>
            </a:custGeom>
            <a:solidFill>
              <a:srgbClr val="16A381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816593" cy="511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-270712" y="8490764"/>
            <a:ext cx="18829424" cy="1796236"/>
            <a:chOff x="0" y="0"/>
            <a:chExt cx="4959190" cy="47308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959190" cy="473083"/>
            </a:xfrm>
            <a:custGeom>
              <a:avLst/>
              <a:gdLst/>
              <a:ahLst/>
              <a:cxnLst/>
              <a:rect r="r" b="b" t="t" l="l"/>
              <a:pathLst>
                <a:path h="473083" w="4959190">
                  <a:moveTo>
                    <a:pt x="0" y="0"/>
                  </a:moveTo>
                  <a:lnTo>
                    <a:pt x="4959190" y="0"/>
                  </a:lnTo>
                  <a:lnTo>
                    <a:pt x="4959190" y="473083"/>
                  </a:lnTo>
                  <a:lnTo>
                    <a:pt x="0" y="473083"/>
                  </a:lnTo>
                  <a:close/>
                </a:path>
              </a:pathLst>
            </a:custGeom>
            <a:solidFill>
              <a:srgbClr val="012A4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4959190" cy="511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-175167" y="5172075"/>
            <a:ext cx="3092476" cy="3092476"/>
          </a:xfrm>
          <a:custGeom>
            <a:avLst/>
            <a:gdLst/>
            <a:ahLst/>
            <a:cxnLst/>
            <a:rect r="r" b="b" t="t" l="l"/>
            <a:pathLst>
              <a:path h="3092476" w="3092476">
                <a:moveTo>
                  <a:pt x="0" y="0"/>
                </a:moveTo>
                <a:lnTo>
                  <a:pt x="3092476" y="0"/>
                </a:lnTo>
                <a:lnTo>
                  <a:pt x="3092476" y="3092476"/>
                </a:lnTo>
                <a:lnTo>
                  <a:pt x="0" y="3092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15321917" y="5172075"/>
            <a:ext cx="3092476" cy="3092476"/>
          </a:xfrm>
          <a:custGeom>
            <a:avLst/>
            <a:gdLst/>
            <a:ahLst/>
            <a:cxnLst/>
            <a:rect r="r" b="b" t="t" l="l"/>
            <a:pathLst>
              <a:path h="3092476" w="3092476">
                <a:moveTo>
                  <a:pt x="3092476" y="0"/>
                </a:moveTo>
                <a:lnTo>
                  <a:pt x="0" y="0"/>
                </a:lnTo>
                <a:lnTo>
                  <a:pt x="0" y="3092476"/>
                </a:lnTo>
                <a:lnTo>
                  <a:pt x="3092476" y="3092476"/>
                </a:lnTo>
                <a:lnTo>
                  <a:pt x="309247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515564" y="7590218"/>
            <a:ext cx="2898829" cy="2703158"/>
          </a:xfrm>
          <a:custGeom>
            <a:avLst/>
            <a:gdLst/>
            <a:ahLst/>
            <a:cxnLst/>
            <a:rect r="r" b="b" t="t" l="l"/>
            <a:pathLst>
              <a:path h="2703158" w="2898829">
                <a:moveTo>
                  <a:pt x="0" y="0"/>
                </a:moveTo>
                <a:lnTo>
                  <a:pt x="2898829" y="0"/>
                </a:lnTo>
                <a:lnTo>
                  <a:pt x="2898829" y="2703158"/>
                </a:lnTo>
                <a:lnTo>
                  <a:pt x="0" y="2703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0">
            <a:off x="18480" y="7590218"/>
            <a:ext cx="2898829" cy="2703158"/>
          </a:xfrm>
          <a:custGeom>
            <a:avLst/>
            <a:gdLst/>
            <a:ahLst/>
            <a:cxnLst/>
            <a:rect r="r" b="b" t="t" l="l"/>
            <a:pathLst>
              <a:path h="2703158" w="2898829">
                <a:moveTo>
                  <a:pt x="2898829" y="0"/>
                </a:moveTo>
                <a:lnTo>
                  <a:pt x="0" y="0"/>
                </a:lnTo>
                <a:lnTo>
                  <a:pt x="0" y="2703158"/>
                </a:lnTo>
                <a:lnTo>
                  <a:pt x="2898829" y="2703158"/>
                </a:lnTo>
                <a:lnTo>
                  <a:pt x="28988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33557" y="2426107"/>
            <a:ext cx="16525743" cy="362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12A47"/>
                </a:solidFill>
                <a:latin typeface="Yeseva One"/>
                <a:ea typeface="Yeseva One"/>
                <a:cs typeface="Yeseva One"/>
                <a:sym typeface="Yeseva One"/>
              </a:rPr>
              <a:t>ҰРАН:</a:t>
            </a:r>
          </a:p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12A47"/>
                </a:solidFill>
                <a:latin typeface="Yeseva One"/>
                <a:ea typeface="Yeseva One"/>
                <a:cs typeface="Yeseva One"/>
                <a:sym typeface="Yeseva One"/>
              </a:rPr>
              <a:t>«Белсенді</a:t>
            </a:r>
            <a:r>
              <a:rPr lang="en-US" sz="4800">
                <a:solidFill>
                  <a:srgbClr val="012A47"/>
                </a:solidFill>
                <a:latin typeface="Yeseva One"/>
                <a:ea typeface="Yeseva One"/>
                <a:cs typeface="Yeseva One"/>
                <a:sym typeface="Yeseva One"/>
              </a:rPr>
              <a:t> ЖАС – ЖАРҚЫН БОЛАШАҚТЫҢ КЕПІЛІ!»</a:t>
            </a:r>
          </a:p>
          <a:p>
            <a:pPr algn="ctr">
              <a:lnSpc>
                <a:spcPts val="5759"/>
              </a:lnSpc>
            </a:pPr>
          </a:p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012A47"/>
                </a:solidFill>
                <a:latin typeface="Yeseva One"/>
                <a:ea typeface="Yeseva One"/>
                <a:cs typeface="Yeseva One"/>
                <a:sym typeface="Yeseva One"/>
              </a:rPr>
              <a:t>НАЗАРЛАРЫҢЫЗҒА РАХМЕТ!</a:t>
            </a:r>
          </a:p>
          <a:p>
            <a:pPr algn="ctr">
              <a:lnSpc>
                <a:spcPts val="575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DAHG5fDlN5A</dc:identifier>
  <dcterms:modified xsi:type="dcterms:W3CDTF">2011-08-01T06:04:30Z</dcterms:modified>
  <cp:revision>1</cp:revision>
  <dc:title>Өзін-өзі басқару - белсенді жастың белгісі</dc:title>
</cp:coreProperties>
</file>